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8" r:id="rId3"/>
    <p:sldId id="271" r:id="rId4"/>
    <p:sldId id="270" r:id="rId5"/>
    <p:sldId id="264" r:id="rId6"/>
    <p:sldId id="269" r:id="rId7"/>
    <p:sldId id="265" r:id="rId8"/>
    <p:sldId id="258" r:id="rId9"/>
    <p:sldId id="266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029" autoAdjust="0"/>
  </p:normalViewPr>
  <p:slideViewPr>
    <p:cSldViewPr snapToGrid="0">
      <p:cViewPr varScale="1">
        <p:scale>
          <a:sx n="94" d="100"/>
          <a:sy n="94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FC563-00AB-4313-9E4C-E807DD55C256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65F9-41BB-49E0-97E4-5ED63AEB9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2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High school and then college writing instructor</a:t>
            </a:r>
          </a:p>
          <a:p>
            <a:r>
              <a:rPr lang="en-US" sz="1200" dirty="0"/>
              <a:t>Needed full-time job!</a:t>
            </a:r>
          </a:p>
          <a:p>
            <a:r>
              <a:rPr lang="en-US" sz="1200" dirty="0"/>
              <a:t>Saw Tweet re </a:t>
            </a:r>
            <a:r>
              <a:rPr lang="en-US" sz="1200" dirty="0" err="1"/>
              <a:t>CoderGirl</a:t>
            </a:r>
            <a:r>
              <a:rPr lang="en-US" sz="1200" dirty="0"/>
              <a:t> @ 2 a.m.</a:t>
            </a:r>
          </a:p>
          <a:p>
            <a:r>
              <a:rPr lang="en-US" sz="1200" dirty="0"/>
              <a:t>Went through </a:t>
            </a:r>
            <a:r>
              <a:rPr lang="en-US" sz="1200" dirty="0" err="1"/>
              <a:t>LaunchCode</a:t>
            </a:r>
            <a:endParaRPr lang="en-US" sz="1200" dirty="0"/>
          </a:p>
          <a:p>
            <a:r>
              <a:rPr lang="en-US" sz="1200" dirty="0"/>
              <a:t>Hired at NISA!</a:t>
            </a:r>
          </a:p>
          <a:p>
            <a:r>
              <a:rPr lang="en-US" sz="1200" dirty="0"/>
              <a:t>Asked to come back and TA and then be a lead mentor</a:t>
            </a:r>
          </a:p>
          <a:p>
            <a:r>
              <a:rPr lang="en-US" sz="1200" dirty="0" err="1"/>
              <a:t>LaunchCode</a:t>
            </a:r>
            <a:r>
              <a:rPr lang="en-US" sz="1200" dirty="0"/>
              <a:t> changed my life and now give back for others</a:t>
            </a:r>
          </a:p>
          <a:p>
            <a:r>
              <a:rPr lang="en-US" sz="1200" dirty="0"/>
              <a:t>St. Louis SQL Server and BI user group speaker and advisory board</a:t>
            </a:r>
          </a:p>
          <a:p>
            <a:r>
              <a:rPr lang="en-US" sz="1200" dirty="0"/>
              <a:t>Passionate about database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questions! Put in 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doesn’t get into Azure but was developed on-prem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1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8D4A-C4ED-47E5-A8E8-FB867C0E6B9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56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ron.reid.harris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nfoJunkie1/TempPerm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stationary">
            <a:extLst>
              <a:ext uri="{FF2B5EF4-FFF2-40B4-BE49-F238E27FC236}">
                <a16:creationId xmlns:a16="http://schemas.microsoft.com/office/drawing/2014/main" id="{7FB50954-2444-A24F-86CE-48ADBC460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39304-25A8-2172-FCE2-E4FF9C20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56" y="743447"/>
            <a:ext cx="4543058" cy="237297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/>
              <a:t>Ditching the Post-Its:</a:t>
            </a:r>
            <a:br>
              <a:rPr lang="en-US" sz="4000" dirty="0"/>
            </a:br>
            <a:r>
              <a:rPr lang="en-US" sz="4000" dirty="0"/>
              <a:t>Automating Temporary Database Permissions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C912-DF5F-55ED-F1F5-2084E261D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29489"/>
            <a:ext cx="4468415" cy="299812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800" dirty="0"/>
              <a:t>Sharon Reid</a:t>
            </a:r>
          </a:p>
          <a:p>
            <a:pPr algn="l"/>
            <a:r>
              <a:rPr lang="en-US" sz="1800" dirty="0">
                <a:hlinkClick r:id="rId3"/>
              </a:rPr>
              <a:t>sharon.reid.harris@gmail.com</a:t>
            </a:r>
            <a:endParaRPr lang="en-US" sz="1800" dirty="0"/>
          </a:p>
          <a:p>
            <a:pPr algn="l"/>
            <a:r>
              <a:rPr lang="en-US" sz="1800" dirty="0">
                <a:hlinkClick r:id="rId4"/>
              </a:rPr>
              <a:t>https://github.com/InfoJunkie1/TempPerms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 err="1"/>
              <a:t>dataMinds</a:t>
            </a:r>
            <a:endParaRPr lang="en-US" sz="1800" dirty="0"/>
          </a:p>
          <a:p>
            <a:pPr algn="l"/>
            <a:r>
              <a:rPr lang="en-US" sz="1800" dirty="0"/>
              <a:t>22 Nov. 2023</a:t>
            </a:r>
          </a:p>
        </p:txBody>
      </p:sp>
    </p:spTree>
    <p:extLst>
      <p:ext uri="{BB962C8B-B14F-4D97-AF65-F5344CB8AC3E}">
        <p14:creationId xmlns:p14="http://schemas.microsoft.com/office/powerpoint/2010/main" val="316625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ature, spring, smoke">
            <a:extLst>
              <a:ext uri="{FF2B5EF4-FFF2-40B4-BE49-F238E27FC236}">
                <a16:creationId xmlns:a16="http://schemas.microsoft.com/office/drawing/2014/main" id="{7E1613AF-5099-4566-E9D5-43924B950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r="19555"/>
          <a:stretch/>
        </p:blipFill>
        <p:spPr>
          <a:xfrm rot="5400000">
            <a:off x="5208420" y="-188551"/>
            <a:ext cx="6795030" cy="71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B85C08-BB42-3F8D-340F-CB880E32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48" y="365125"/>
            <a:ext cx="4364966" cy="1455049"/>
          </a:xfrm>
        </p:spPr>
        <p:txBody>
          <a:bodyPr>
            <a:normAutofit fontScale="90000"/>
          </a:bodyPr>
          <a:lstStyle/>
          <a:p>
            <a:r>
              <a:rPr lang="en-US" dirty="0"/>
              <a:t>Demo—6 examples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6CEBF-8AAC-8EF0-958C-78C11413836C}"/>
              </a:ext>
            </a:extLst>
          </p:cNvPr>
          <p:cNvSpPr txBox="1"/>
          <p:nvPr/>
        </p:nvSpPr>
        <p:spPr>
          <a:xfrm>
            <a:off x="284671" y="1406106"/>
            <a:ext cx="46065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Database level with role</a:t>
            </a:r>
          </a:p>
          <a:p>
            <a:pPr marL="342900" indent="-342900">
              <a:buAutoNum type="arabicPeriod"/>
            </a:pPr>
            <a:r>
              <a:rPr lang="en-US" sz="2400" dirty="0"/>
              <a:t>Database level with </a:t>
            </a:r>
            <a:r>
              <a:rPr lang="en-US" sz="2400" dirty="0" err="1"/>
              <a:t>securables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Server level with role</a:t>
            </a:r>
          </a:p>
          <a:p>
            <a:pPr marL="342900" indent="-342900">
              <a:buAutoNum type="arabicPeriod"/>
            </a:pPr>
            <a:r>
              <a:rPr lang="en-US" sz="2400" dirty="0"/>
              <a:t>Server level with </a:t>
            </a:r>
            <a:r>
              <a:rPr lang="en-US" sz="2400" dirty="0" err="1"/>
              <a:t>securables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Error handling with no SQL authenticated login</a:t>
            </a:r>
          </a:p>
          <a:p>
            <a:pPr marL="342900" indent="-342900">
              <a:buAutoNum type="arabicPeriod"/>
            </a:pPr>
            <a:r>
              <a:rPr lang="en-US" sz="2400" dirty="0"/>
              <a:t>User in table but no longer in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C36F0-A689-422D-634B-5AE04D554F8E}"/>
              </a:ext>
            </a:extLst>
          </p:cNvPr>
          <p:cNvSpPr txBox="1"/>
          <p:nvPr/>
        </p:nvSpPr>
        <p:spPr>
          <a:xfrm>
            <a:off x="1897380" y="6412230"/>
            <a:ext cx="296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(Yellowstone—Old Faithful)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954" y="365125"/>
            <a:ext cx="5768846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Contact info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0" y="2265037"/>
            <a:ext cx="6439160" cy="3911926"/>
          </a:xfrm>
        </p:spPr>
        <p:txBody>
          <a:bodyPr>
            <a:normAutofit/>
          </a:bodyPr>
          <a:lstStyle/>
          <a:p>
            <a:r>
              <a:rPr lang="en-US" sz="2000" dirty="0"/>
              <a:t>sharon.reid.harris@gmail.com</a:t>
            </a:r>
          </a:p>
          <a:p>
            <a:r>
              <a:rPr lang="en-US" sz="2000" dirty="0"/>
              <a:t>https://github.com/InfoJunkie1/TempPerms</a:t>
            </a:r>
          </a:p>
          <a:p>
            <a:r>
              <a:rPr lang="en-US" sz="2000" dirty="0"/>
              <a:t>@Edudiva on Twitter</a:t>
            </a:r>
          </a:p>
          <a:p>
            <a:r>
              <a:rPr lang="en-US" sz="2000" dirty="0"/>
              <a:t>@edudiva@dataplatform.social on Mastodon</a:t>
            </a:r>
          </a:p>
          <a:p>
            <a:r>
              <a:rPr lang="en-US" sz="2000" dirty="0"/>
              <a:t>@edudiva.bsky.social on </a:t>
            </a:r>
            <a:r>
              <a:rPr lang="en-US" sz="2000" dirty="0" err="1"/>
              <a:t>Bluesky</a:t>
            </a:r>
            <a:endParaRPr lang="en-US" sz="2000" dirty="0"/>
          </a:p>
          <a:p>
            <a:r>
              <a:rPr lang="en-US" sz="2000" dirty="0"/>
              <a:t>linkedin.com/in/Sharon-reid-44433654 on LinkedIn</a:t>
            </a: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F67DA-8FAE-A24D-0AA1-8D4987E64827}"/>
              </a:ext>
            </a:extLst>
          </p:cNvPr>
          <p:cNvSpPr txBox="1"/>
          <p:nvPr/>
        </p:nvSpPr>
        <p:spPr>
          <a:xfrm>
            <a:off x="5736694" y="6309360"/>
            <a:ext cx="643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(Angel’s Landing at Zion—my daughter Alliso</a:t>
            </a:r>
            <a:r>
              <a:rPr lang="en-US" i="1" dirty="0"/>
              <a:t>n Harris</a:t>
            </a:r>
            <a:r>
              <a:rPr lang="en-US" sz="1800" i="1" dirty="0"/>
              <a:t>)</a:t>
            </a:r>
          </a:p>
          <a:p>
            <a:endParaRPr lang="en-US" dirty="0"/>
          </a:p>
        </p:txBody>
      </p:sp>
      <p:pic>
        <p:nvPicPr>
          <p:cNvPr id="6" name="Picture 5" descr="A person standing on a rocky cliff&#10;&#10;Description automatically generated">
            <a:extLst>
              <a:ext uri="{FF2B5EF4-FFF2-40B4-BE49-F238E27FC236}">
                <a16:creationId xmlns:a16="http://schemas.microsoft.com/office/drawing/2014/main" id="{B466ECD4-1662-ECB3-37E5-4E0A1146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ree, outdoor, person, nature&#10;&#10;Description automatically generated">
            <a:extLst>
              <a:ext uri="{FF2B5EF4-FFF2-40B4-BE49-F238E27FC236}">
                <a16:creationId xmlns:a16="http://schemas.microsoft.com/office/drawing/2014/main" id="{90754EB1-BE84-5E7D-28B6-5FA01F024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744" y="365125"/>
            <a:ext cx="3012056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480" y="1836348"/>
            <a:ext cx="3771680" cy="4438722"/>
          </a:xfrm>
        </p:spPr>
        <p:txBody>
          <a:bodyPr>
            <a:normAutofit/>
          </a:bodyPr>
          <a:lstStyle/>
          <a:p>
            <a:r>
              <a:rPr lang="en-US" sz="2000" dirty="0"/>
              <a:t>High school and then college writing instructor</a:t>
            </a:r>
          </a:p>
          <a:p>
            <a:r>
              <a:rPr lang="en-US" sz="2000" dirty="0"/>
              <a:t>Needed full-time job!</a:t>
            </a:r>
          </a:p>
          <a:p>
            <a:r>
              <a:rPr lang="en-US" sz="2000" dirty="0"/>
              <a:t>Went through </a:t>
            </a:r>
            <a:r>
              <a:rPr lang="en-US" sz="2000" dirty="0" err="1"/>
              <a:t>LaunchCode</a:t>
            </a:r>
            <a:r>
              <a:rPr lang="en-US" sz="2000" dirty="0"/>
              <a:t> SQL cohort</a:t>
            </a:r>
          </a:p>
          <a:p>
            <a:r>
              <a:rPr lang="en-US" sz="2000" dirty="0"/>
              <a:t>Hired at NISA!</a:t>
            </a:r>
          </a:p>
          <a:p>
            <a:r>
              <a:rPr lang="en-US" sz="2000" dirty="0"/>
              <a:t>Asked to come back and TA and then be a lead mentor</a:t>
            </a:r>
          </a:p>
          <a:p>
            <a:r>
              <a:rPr lang="en-US" sz="2000" dirty="0"/>
              <a:t>St. Louis SQL Server and BI user group speaker and advisory board</a:t>
            </a:r>
          </a:p>
          <a:p>
            <a:r>
              <a:rPr lang="en-US" sz="2000" dirty="0"/>
              <a:t>Passionate about database security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77A10-DC5E-61EF-5602-5FF40C511452}"/>
              </a:ext>
            </a:extLst>
          </p:cNvPr>
          <p:cNvSpPr txBox="1"/>
          <p:nvPr/>
        </p:nvSpPr>
        <p:spPr>
          <a:xfrm>
            <a:off x="8341744" y="6389370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(Yellowstone—Artist Point)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9F88-E787-5624-418F-5A608AF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9" y="365125"/>
            <a:ext cx="5493583" cy="1325563"/>
          </a:xfrm>
        </p:spPr>
        <p:txBody>
          <a:bodyPr/>
          <a:lstStyle/>
          <a:p>
            <a:r>
              <a:rPr lang="en-US"/>
              <a:t>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CFCF-2848-533A-CE12-C3D25213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9" y="1825625"/>
            <a:ext cx="304738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introductory, not in the weeds—passion to help others on the journey to improve database security</a:t>
            </a:r>
          </a:p>
          <a:p>
            <a:r>
              <a:rPr lang="en-US" dirty="0"/>
              <a:t>Basic knowledge of how permissions work</a:t>
            </a:r>
          </a:p>
          <a:p>
            <a:pPr lvl="1"/>
            <a:r>
              <a:rPr lang="en-US" dirty="0"/>
              <a:t>Login vs user</a:t>
            </a:r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 err="1"/>
              <a:t>Securables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tanding in a field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ED7FE4C6-CA7C-7404-FFD3-B4CF34C0B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9301"/>
          <a:stretch/>
        </p:blipFill>
        <p:spPr>
          <a:xfrm>
            <a:off x="3922143" y="0"/>
            <a:ext cx="82698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8B7B6-9D10-61F0-1934-7985D1E3F4F0}"/>
              </a:ext>
            </a:extLst>
          </p:cNvPr>
          <p:cNvSpPr txBox="1"/>
          <p:nvPr/>
        </p:nvSpPr>
        <p:spPr>
          <a:xfrm>
            <a:off x="158064" y="6400800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(Grand Tetons)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1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nature&#10;&#10;Description automatically generated">
            <a:extLst>
              <a:ext uri="{FF2B5EF4-FFF2-40B4-BE49-F238E27FC236}">
                <a16:creationId xmlns:a16="http://schemas.microsoft.com/office/drawing/2014/main" id="{C2FE6592-32BC-DB24-0575-A6053817C9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r="23404"/>
          <a:stretch/>
        </p:blipFill>
        <p:spPr>
          <a:xfrm rot="5400000">
            <a:off x="1405822" y="-1405821"/>
            <a:ext cx="6858000" cy="96696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47314-B7FB-0D8B-FE2D-505F0CF5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20510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Principle </a:t>
            </a:r>
            <a:br>
              <a:rPr lang="en-US" sz="4000" dirty="0"/>
            </a:br>
            <a:r>
              <a:rPr lang="en-US" sz="4000" dirty="0"/>
              <a:t>of Least Privilege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65D9-3F49-0CDD-4B0C-E005D8BF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022721"/>
            <a:ext cx="4433228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Security principle to only provide access to what people need when they need it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Securables</a:t>
            </a:r>
            <a:r>
              <a:rPr lang="en-US" sz="2400" dirty="0"/>
              <a:t>! Specific objects such as tables, views, stored procedures or schemas that we can grant or deny permissions 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Temporary! Don’t grant permanent permissions needed for troubleshooting an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56DF-47BD-D1BB-CCAC-9B9019541BC9}"/>
              </a:ext>
            </a:extLst>
          </p:cNvPr>
          <p:cNvSpPr txBox="1"/>
          <p:nvPr/>
        </p:nvSpPr>
        <p:spPr>
          <a:xfrm>
            <a:off x="7806690" y="6389370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7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Post Its on the monitor">
            <a:extLst>
              <a:ext uri="{FF2B5EF4-FFF2-40B4-BE49-F238E27FC236}">
                <a16:creationId xmlns:a16="http://schemas.microsoft.com/office/drawing/2014/main" id="{2B6E6F2A-19D3-193C-F251-733A3AEAC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5" b="11910"/>
          <a:stretch/>
        </p:blipFill>
        <p:spPr>
          <a:xfrm rot="10800000"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E6F2A-19D3-193C-F251-733A3AEA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3CDD-6433-F1F3-D0FE-487BECB1AAB9}"/>
              </a:ext>
            </a:extLst>
          </p:cNvPr>
          <p:cNvSpPr txBox="1"/>
          <p:nvPr/>
        </p:nvSpPr>
        <p:spPr>
          <a:xfrm>
            <a:off x="8596322" y="2389868"/>
            <a:ext cx="3526971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Version 1—Post-Its!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C2451-6D26-E2EF-C393-5426C971A714}"/>
              </a:ext>
            </a:extLst>
          </p:cNvPr>
          <p:cNvSpPr txBox="1"/>
          <p:nvPr/>
        </p:nvSpPr>
        <p:spPr>
          <a:xfrm>
            <a:off x="8250436" y="6356472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(Everglades—Kayak camping)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9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CA5D-874B-C135-ACED-66D5D833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30" y="143202"/>
            <a:ext cx="4477108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Version 2—Reminder table and email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0B9F5-AFB7-B3D6-6A2A-A61CE0C3F82B}"/>
              </a:ext>
            </a:extLst>
          </p:cNvPr>
          <p:cNvSpPr txBox="1"/>
          <p:nvPr/>
        </p:nvSpPr>
        <p:spPr>
          <a:xfrm>
            <a:off x="76581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(Everglades—my daughter Allison Harris)</a:t>
            </a:r>
          </a:p>
          <a:p>
            <a:endParaRPr lang="en-US" dirty="0"/>
          </a:p>
        </p:txBody>
      </p:sp>
      <p:pic>
        <p:nvPicPr>
          <p:cNvPr id="8" name="Picture 7" descr="A person standing in a river&#10;&#10;Description automatically generated">
            <a:extLst>
              <a:ext uri="{FF2B5EF4-FFF2-40B4-BE49-F238E27FC236}">
                <a16:creationId xmlns:a16="http://schemas.microsoft.com/office/drawing/2014/main" id="{7EC7E56A-6735-B2C3-1A15-2515B3A09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435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424C2-D01D-1025-E102-01AC06E33E27}"/>
              </a:ext>
            </a:extLst>
          </p:cNvPr>
          <p:cNvSpPr txBox="1"/>
          <p:nvPr/>
        </p:nvSpPr>
        <p:spPr>
          <a:xfrm>
            <a:off x="6013267" y="6354871"/>
            <a:ext cx="296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(Zion--Narrows)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9F83C-11FC-6936-2F5C-15B2CAF2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149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63CC6-F22C-0456-AA3B-70549038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6000" dirty="0"/>
              <a:t>Extra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835D-4B2B-DC7C-2C2C-1C50DBF3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751217" cy="3742762"/>
          </a:xfrm>
        </p:spPr>
        <p:txBody>
          <a:bodyPr>
            <a:normAutofit/>
          </a:bodyPr>
          <a:lstStyle/>
          <a:p>
            <a:r>
              <a:rPr lang="en-US" sz="3200" dirty="0"/>
              <a:t>Enter data in table after granting the perms</a:t>
            </a:r>
          </a:p>
          <a:p>
            <a:r>
              <a:rPr lang="en-US" sz="3200" dirty="0"/>
              <a:t>Forward expiration email</a:t>
            </a:r>
          </a:p>
          <a:p>
            <a:r>
              <a:rPr lang="en-US" sz="3200" dirty="0"/>
              <a:t>Delete the perms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E3DC-B1CE-D76F-FFC4-B4482535B080}"/>
              </a:ext>
            </a:extLst>
          </p:cNvPr>
          <p:cNvSpPr txBox="1"/>
          <p:nvPr/>
        </p:nvSpPr>
        <p:spPr>
          <a:xfrm>
            <a:off x="76581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(Everglades—my daughter Allison Harris)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7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B52-B030-D56A-A924-56E3275E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4" y="379765"/>
            <a:ext cx="6288657" cy="1949367"/>
          </a:xfrm>
        </p:spPr>
        <p:txBody>
          <a:bodyPr>
            <a:normAutofit/>
          </a:bodyPr>
          <a:lstStyle/>
          <a:p>
            <a:r>
              <a:rPr lang="en-US" sz="5400" dirty="0"/>
              <a:t>Version 3—Automated Process</a:t>
            </a:r>
          </a:p>
        </p:txBody>
      </p:sp>
      <p:pic>
        <p:nvPicPr>
          <p:cNvPr id="5" name="Picture 4" descr="A picture containing grass, outdoor, buffalo, Yellowstone">
            <a:extLst>
              <a:ext uri="{FF2B5EF4-FFF2-40B4-BE49-F238E27FC236}">
                <a16:creationId xmlns:a16="http://schemas.microsoft.com/office/drawing/2014/main" id="{99CC91E6-7E92-453C-8BE7-8472FBEF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B833B-1B0F-35F8-A3EA-BAB44802C1D3}"/>
              </a:ext>
            </a:extLst>
          </p:cNvPr>
          <p:cNvSpPr txBox="1"/>
          <p:nvPr/>
        </p:nvSpPr>
        <p:spPr>
          <a:xfrm>
            <a:off x="517585" y="2449901"/>
            <a:ext cx="584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https://github.com/InfoJunkie1/TempPerms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4A8E-B858-7B4F-9BB8-5B4C2EC13F79}"/>
              </a:ext>
            </a:extLst>
          </p:cNvPr>
          <p:cNvSpPr txBox="1"/>
          <p:nvPr/>
        </p:nvSpPr>
        <p:spPr>
          <a:xfrm>
            <a:off x="52578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7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77051</TotalTime>
  <Words>442</Words>
  <Application>Microsoft Office PowerPoint</Application>
  <PresentationFormat>Widescreen</PresentationFormat>
  <Paragraphs>74</Paragraphs>
  <Slides>11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Ditching the Post-Its: Automating Temporary Database Permissions</vt:lpstr>
      <vt:lpstr>About Me</vt:lpstr>
      <vt:lpstr>Expectations</vt:lpstr>
      <vt:lpstr>Principle  of Least Privilege</vt:lpstr>
      <vt:lpstr>PowerPoint Presentation</vt:lpstr>
      <vt:lpstr>PowerPoint Presentation</vt:lpstr>
      <vt:lpstr>Version 2—Reminder table and email</vt:lpstr>
      <vt:lpstr>Extra work!</vt:lpstr>
      <vt:lpstr>Version 3—Automated Process</vt:lpstr>
      <vt:lpstr>Demo—6 examples 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Ditching the Post-Its: Automating Temporary Database Permissions</dc:title>
  <dc:creator>Sharon</dc:creator>
  <cp:lastModifiedBy>Sharon Reid</cp:lastModifiedBy>
  <cp:revision>70</cp:revision>
  <dcterms:created xsi:type="dcterms:W3CDTF">2022-10-08T21:41:20Z</dcterms:created>
  <dcterms:modified xsi:type="dcterms:W3CDTF">2023-11-21T03:05:29Z</dcterms:modified>
</cp:coreProperties>
</file>